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Int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9" roundtripDataSignature="AMtx7mjJVIwOdHCW+Tw+H20NrR6nZlcT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1AACFB-0B6F-4110-A819-4FF32B29F9FA}">
  <a:tblStyle styleId="{5A1AACFB-0B6F-4110-A819-4FF32B29F9F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fill>
          <a:solidFill>
            <a:srgbClr val="CDD8FB"/>
          </a:solidFill>
        </a:fill>
      </a:tcStyle>
    </a:band1H>
    <a:band2H>
      <a:tcTxStyle/>
    </a:band2H>
    <a:band1V>
      <a:tcTxStyle/>
      <a:tcStyle>
        <a:fill>
          <a:solidFill>
            <a:srgbClr val="CDD8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7897EABC-846F-46F4-8311-B7435681175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nter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Inter-italic.fntdata"/><Relationship Id="rId14" Type="http://schemas.openxmlformats.org/officeDocument/2006/relationships/slide" Target="slides/slide8.xml"/><Relationship Id="rId36" Type="http://schemas.openxmlformats.org/officeDocument/2006/relationships/font" Target="fonts/Inter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1" Type="http://schemas.openxmlformats.org/officeDocument/2006/relationships/hyperlink" Target="https://docs.ragas.io/en/latest/concepts/metrics/noise_sensitivity.html" TargetMode="External"/><Relationship Id="rId10" Type="http://schemas.openxmlformats.org/officeDocument/2006/relationships/hyperlink" Target="https://docs.ragas.io/en/latest/concepts/metrics/context_entities_recall.html" TargetMode="External"/><Relationship Id="rId12" Type="http://schemas.openxmlformats.org/officeDocument/2006/relationships/hyperlink" Target="https://docs.ragas.io/en/latest/concepts/metrics/summarization_score.html" TargetMode="External"/><Relationship Id="rId9" Type="http://schemas.openxmlformats.org/officeDocument/2006/relationships/hyperlink" Target="https://docs.ragas.io/en/latest/concepts/metrics/context_utilization.html" TargetMode="External"/><Relationship Id="rId5" Type="http://schemas.openxmlformats.org/officeDocument/2006/relationships/hyperlink" Target="https://docs.ragas.io/en/latest/concepts/metrics/faithfulness.html" TargetMode="External"/><Relationship Id="rId6" Type="http://schemas.openxmlformats.org/officeDocument/2006/relationships/hyperlink" Target="https://docs.ragas.io/en/latest/concepts/metrics/answer_relevance.html" TargetMode="External"/><Relationship Id="rId7" Type="http://schemas.openxmlformats.org/officeDocument/2006/relationships/hyperlink" Target="https://docs.ragas.io/en/latest/concepts/metrics/context_recall.html" TargetMode="External"/><Relationship Id="rId8" Type="http://schemas.openxmlformats.org/officeDocument/2006/relationships/hyperlink" Target="https://docs.ragas.io/en/latest/concepts/metrics/context_precision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s://colab.research.google.com/drive/1-IumFf7HEa7Ywd8WQGUReKsh4PrN3xPK#scrollTo=7T68IwLTQpnQ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s://colab.research.google.com/drive/1qf8Rjiow9rxENiU06gsWhSP4S2Jjif-W#scrollTo=SPcrbQfdRrda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1" Type="http://schemas.openxmlformats.org/officeDocument/2006/relationships/hyperlink" Target="https://www.pinecone.io/learn/advanced-rag-techniques/" TargetMode="External"/><Relationship Id="rId10" Type="http://schemas.openxmlformats.org/officeDocument/2006/relationships/hyperlink" Target="https://github.com/langchain-ai/langgraph-studio" TargetMode="External"/><Relationship Id="rId12" Type="http://schemas.openxmlformats.org/officeDocument/2006/relationships/hyperlink" Target="https://arxiv.org/pdf/2407.01449" TargetMode="External"/><Relationship Id="rId9" Type="http://schemas.openxmlformats.org/officeDocument/2006/relationships/hyperlink" Target="https://github.com/langchain-ai/langgraph-studio" TargetMode="External"/><Relationship Id="rId5" Type="http://schemas.openxmlformats.org/officeDocument/2006/relationships/hyperlink" Target="https://www.youtube.com/watch?v=EDVqG86AT0Q" TargetMode="External"/><Relationship Id="rId6" Type="http://schemas.openxmlformats.org/officeDocument/2006/relationships/hyperlink" Target="https://www.youtube.com/watch?v=EDVqG86AT0Q" TargetMode="External"/><Relationship Id="rId7" Type="http://schemas.openxmlformats.org/officeDocument/2006/relationships/hyperlink" Target="https://www.youtube.com/watch?v=nzcBvba7mzI&amp;t=1232s" TargetMode="External"/><Relationship Id="rId8" Type="http://schemas.openxmlformats.org/officeDocument/2006/relationships/hyperlink" Target="https://diamantai.substack.com/p/controllable-agent-for-complex-ra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jpg"/><Relationship Id="rId6" Type="http://schemas.openxmlformats.org/officeDocument/2006/relationships/hyperlink" Target="https://www.linkedin.com/in/nikhilpentapalli/" TargetMode="External"/><Relationship Id="rId7" Type="http://schemas.openxmlformats.org/officeDocument/2006/relationships/hyperlink" Target="https://x.com/psssnikhil1" TargetMode="External"/><Relationship Id="rId8" Type="http://schemas.openxmlformats.org/officeDocument/2006/relationships/hyperlink" Target="https://topmate.io/nikhil_pentapall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s://chunkviz.up.railway.app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s://excalidraw.com/#json=2LqyqWCoomdXMM6ZaSB8-,Txfw4IZkDzr4Fj2aSM8II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417025" y="1994100"/>
            <a:ext cx="3927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RAG Applications part-1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432175" y="3897200"/>
            <a:ext cx="1546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Instructor</a:t>
            </a:r>
            <a:endParaRPr b="0" i="0" sz="18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417024" y="4231200"/>
            <a:ext cx="2389785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Nikhil Pentapalli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414825" y="4520279"/>
            <a:ext cx="2389785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Sr MLE Gen AI@ ADOBE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Ragas evaluation 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647655" y="1280775"/>
            <a:ext cx="566928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Faithfulness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Answer relevancy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Context recall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Context precision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Context utilization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Context entity recall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Noise Sensitivity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E1E7EF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Summarization Score</a:t>
            </a:r>
            <a:endParaRPr b="0" i="0" sz="2400" u="none" cap="none" strike="noStrike">
              <a:solidFill>
                <a:srgbClr val="E1E7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1"/>
          <p:cNvSpPr txBox="1"/>
          <p:nvPr/>
        </p:nvSpPr>
        <p:spPr>
          <a:xfrm>
            <a:off x="417025" y="1994100"/>
            <a:ext cx="3927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RAG Applications part-2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432175" y="3897200"/>
            <a:ext cx="1546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Instructor</a:t>
            </a:r>
            <a:endParaRPr b="0" i="0" sz="18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417024" y="4231200"/>
            <a:ext cx="2389785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Nikhil Pentapalli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414825" y="4520279"/>
            <a:ext cx="2389785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Sr MLE Gen AI@ ADOBE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 – Part 2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2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and Latest RAG techniques 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Multimodal rag and Colpali RAG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Langgraph/studio tracing/observability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Agentic RAG with example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14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CoT , ACT and ReACT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189" name="Google Shape;1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99" y="1394786"/>
            <a:ext cx="8426783" cy="31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 RAG</a:t>
            </a:r>
            <a:endParaRPr/>
          </a:p>
        </p:txBody>
      </p:sp>
      <p:sp>
        <p:nvSpPr>
          <p:cNvPr id="199" name="Google Shape;199;p14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811457"/>
            <a:ext cx="8043178" cy="39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5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CORRECTIVE RAG(CRAG)</a:t>
            </a:r>
            <a:endParaRPr/>
          </a:p>
        </p:txBody>
      </p:sp>
      <p:sp>
        <p:nvSpPr>
          <p:cNvPr id="210" name="Google Shape;210;p15"/>
          <p:cNvSpPr txBox="1"/>
          <p:nvPr/>
        </p:nvSpPr>
        <p:spPr>
          <a:xfrm>
            <a:off x="-176997" y="1561033"/>
            <a:ext cx="3825919" cy="1984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693" y="866796"/>
            <a:ext cx="6297432" cy="383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 FUSION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diagram of a flowchart&#10;&#10;Description automatically generated" id="222" name="Google Shape;22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789157"/>
            <a:ext cx="6985212" cy="391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6379220" y="789155"/>
            <a:ext cx="2026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template = """You are a helpful assistant that generates multiple search queries based on a single input query. \n</a:t>
            </a:r>
            <a:b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Generate multiple search queries related to: {question} \n</a:t>
            </a:r>
            <a:b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(4 queries):"""</a:t>
            </a:r>
            <a:b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and Latest RAG techniques </a:t>
            </a:r>
            <a:endParaRPr/>
          </a:p>
        </p:txBody>
      </p:sp>
      <p:sp>
        <p:nvSpPr>
          <p:cNvPr id="233" name="Google Shape;233;p17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4" name="Google Shape;234;p17"/>
          <p:cNvGraphicFramePr/>
          <p:nvPr/>
        </p:nvGraphicFramePr>
        <p:xfrm>
          <a:off x="859536" y="9319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{7897EABC-846F-46F4-8311-B74356811759}</a:tableStyleId>
              </a:tblPr>
              <a:tblGrid>
                <a:gridCol w="1660875"/>
                <a:gridCol w="1660875"/>
                <a:gridCol w="1660875"/>
                <a:gridCol w="1660875"/>
              </a:tblGrid>
              <a:tr h="18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Feature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Self RAG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Corrective RAG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RAG Fusion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1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Overview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Enhances LM's quality and factuality through retrieval and self-reflection. Uses special tokens for adaptive retrieval and critique of its own generations.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chemeClr val="lt1"/>
                          </a:solidFill>
                        </a:rPr>
                        <a:t>Improves robustness of generation with a lightweight retrieval evaluator and a decompose-then-recompose algorithm for document refinement. Utilizes large-scale web searches for augmentation.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Combines RAG and Reciprocal Rank Fusion (RRF) by generating multiple queries, reranking with reciprocal scores, and fusing documents and scores for more accurate and comprehensive answers.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Key Mechanism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Fine-tuned with reflection tokens and critique tokens for on-demand retrieval and generation quality assessment.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Employs a retrieval evaluator to assess document quality and triggers actions (Correct, Incorrect, Ambiguous) based on confidence scores.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Generates multiple queries from the original query, reranks documents using RRF, and fuses them for the final output.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Advantages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Increases factuality and versatility of responses. Adaptable to diverse task requirements.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Significantly improves the performance of RAG-based approaches in both short- and long-form generation tasks.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Provides more accurate and comprehensive answers by contextualizing the original query from various perspectives.</a:t>
                      </a:r>
                      <a:endParaRPr/>
                    </a:p>
                  </a:txBody>
                  <a:tcPr marT="26425" marB="26425" marR="52825" marL="52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Colpali RAG</a:t>
            </a:r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245" name="Google Shape;24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814" y="796901"/>
            <a:ext cx="7283294" cy="412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Pali Gemma Architecture</a:t>
            </a:r>
            <a:endParaRPr/>
          </a:p>
        </p:txBody>
      </p:sp>
      <p:sp>
        <p:nvSpPr>
          <p:cNvPr id="255" name="Google Shape;255;p19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diagram of a diagram&#10;&#10;Description automatically generated with medium confidence" id="256" name="Google Shape;2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650" y="1017725"/>
            <a:ext cx="7772400" cy="344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 – RAG Part1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RAG(rag vs finetuning)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Embeddings and vector DBs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 discussion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Pain points in enterprise RAG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 prompt engineering?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Ragas evaluation 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0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Colpali RAG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267" name="Google Shape;26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649" y="855616"/>
            <a:ext cx="7772400" cy="376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4" name="Google Shape;2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ColBERT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graph&#10;&#10;Description automatically generated" id="278" name="Google Shape;27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11" y="814556"/>
            <a:ext cx="7789510" cy="409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4" name="Google Shape;28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Colpali RAG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graph&#10;&#10;Description automatically generated" id="289" name="Google Shape;28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349" y="754675"/>
            <a:ext cx="6968717" cy="4043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6" name="Google Shape;2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" y="13801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Colpali RAG Demo </a:t>
            </a:r>
            <a:endParaRPr/>
          </a:p>
        </p:txBody>
      </p:sp>
      <p:sp>
        <p:nvSpPr>
          <p:cNvPr id="299" name="Google Shape;299;p23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ColPali Demo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Things to consider while building agent! </a:t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749476" y="889425"/>
            <a:ext cx="6881724" cy="36375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Tools</a:t>
            </a:r>
            <a:b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Reasoning</a:t>
            </a:r>
            <a:b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Flow</a:t>
            </a:r>
            <a:b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Control</a:t>
            </a:r>
            <a:b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Verification</a:t>
            </a:r>
            <a:b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Stop Condition</a:t>
            </a:r>
            <a:b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Evaluation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14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Langgraph and basic AI agent building and tracing and evaluation </a:t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803082" y="1677725"/>
            <a:ext cx="500932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 on Langchain agent project structure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Spin up Langgraph locally and run sample project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Adjust the inputs ,vars and run and trace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Inbuilt and custom metrics discussion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Agentic Rag (Demo on GPT researcher)</a:t>
            </a:r>
            <a:endParaRPr/>
          </a:p>
          <a:p>
            <a:pPr indent="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568649" y="1220725"/>
            <a:ext cx="4496331" cy="2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Colab Notebook</a:t>
            </a:r>
            <a:b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204724" y="181975"/>
            <a:ext cx="75402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532471" y="907713"/>
            <a:ext cx="5339170" cy="3477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Standford ColBERT</a:t>
            </a:r>
            <a:br>
              <a:rPr b="0" i="0" lang="en-US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ColPali by authors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 agentic AI architecture 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Langgraph studio </a:t>
            </a:r>
            <a:b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SelfRAG, CRAG  and RAG Fusion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ColPali Paper Arxiv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6" name="Google Shape;3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 txBox="1"/>
          <p:nvPr/>
        </p:nvSpPr>
        <p:spPr>
          <a:xfrm>
            <a:off x="-438260" y="122440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qr code on a white background&#10;&#10;Description automatically generated" id="350" name="Google Shape;3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747" y="1581942"/>
            <a:ext cx="2613757" cy="261375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 txBox="1"/>
          <p:nvPr/>
        </p:nvSpPr>
        <p:spPr>
          <a:xfrm>
            <a:off x="1419352" y="2992434"/>
            <a:ext cx="464515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Connect On Linkedin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Twitter(X)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Resources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 to RAG</a:t>
            </a: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Retrieval-Augmented Generation aka RAG | NVIDIA Blogs" id="78" name="Google Shape;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106" y="769150"/>
            <a:ext cx="8931694" cy="39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14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 vs finetuning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" name="Google Shape;89;p4"/>
          <p:cNvGraphicFramePr/>
          <p:nvPr/>
        </p:nvGraphicFramePr>
        <p:xfrm>
          <a:off x="921975" y="9799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{5A1AACFB-0B6F-4110-A819-4FF32B29F9FA}</a:tableStyleId>
              </a:tblPr>
              <a:tblGrid>
                <a:gridCol w="1828800"/>
                <a:gridCol w="1828800"/>
                <a:gridCol w="182880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Feature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Fine-Tuning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Supports external knowledge sources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Reduces hallucinations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✓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Requires specific domain training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Suitable for dynamic or real-time 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✓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Provides interpretable outputs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 in resource consumption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Fast to deploy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✗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Chunking Strategies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0" name="Google Shape;100;p5"/>
          <p:cNvGraphicFramePr/>
          <p:nvPr/>
        </p:nvGraphicFramePr>
        <p:xfrm>
          <a:off x="640080" y="1280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{5A1AACFB-0B6F-4110-A819-4FF32B29F9FA}</a:tableStyleId>
              </a:tblPr>
              <a:tblGrid>
                <a:gridCol w="58613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Techniques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Recursive Character Splitter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Sentence Splitter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 Specific Chunking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(MD,HTML..)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Code chunker/splitter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Semantic Chunking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LLM based Chunking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Embeddings and Vector DB’s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849785" y="1616961"/>
            <a:ext cx="391823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sparse and dense vs other embeddings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stering RAG: How to Select an Embedding Model - Galileo" id="112" name="Google Shape;1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493" y="698833"/>
            <a:ext cx="7110475" cy="399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 txBox="1"/>
          <p:nvPr/>
        </p:nvSpPr>
        <p:spPr>
          <a:xfrm>
            <a:off x="3310128" y="4791875"/>
            <a:ext cx="1527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Credits : Galileo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1" y="12501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7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 discussion</a:t>
            </a:r>
            <a:endParaRPr/>
          </a:p>
        </p:txBody>
      </p:sp>
      <p:sp>
        <p:nvSpPr>
          <p:cNvPr id="123" name="Google Shape;123;p7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3310128" y="4791875"/>
            <a:ext cx="1527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Credits : Galileo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1097280" y="1435608"/>
            <a:ext cx="65471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 based Q/A system pipeline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1261872" y="2203703"/>
            <a:ext cx="534009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focus on: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Improving Retrieval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Hybrid Search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advanced search techniques in vector db’s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Rerankers  and context improvements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204724" y="181975"/>
            <a:ext cx="8152891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PAIN POINTS IN RAG SYSTEM</a:t>
            </a:r>
            <a:endParaRPr/>
          </a:p>
        </p:txBody>
      </p:sp>
      <p:sp>
        <p:nvSpPr>
          <p:cNvPr id="136" name="Google Shape;136;p8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643" y="784767"/>
            <a:ext cx="7480255" cy="412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1" y="9314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Ragas evaluation 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ol-generate" id="148" name="Google Shape;14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984" y="836675"/>
            <a:ext cx="7491066" cy="39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